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92" r:id="rId1"/>
  </p:sldMasterIdLst>
  <p:sldIdLst>
    <p:sldId id="256" r:id="rId2"/>
    <p:sldId id="257" r:id="rId3"/>
    <p:sldId id="258" r:id="rId4"/>
    <p:sldId id="263" r:id="rId5"/>
    <p:sldId id="271" r:id="rId6"/>
    <p:sldId id="262" r:id="rId7"/>
    <p:sldId id="276" r:id="rId8"/>
    <p:sldId id="259" r:id="rId9"/>
    <p:sldId id="261" r:id="rId10"/>
    <p:sldId id="277" r:id="rId11"/>
    <p:sldId id="264" r:id="rId12"/>
    <p:sldId id="265" r:id="rId13"/>
    <p:sldId id="266" r:id="rId14"/>
    <p:sldId id="267" r:id="rId15"/>
    <p:sldId id="268" r:id="rId16"/>
    <p:sldId id="269" r:id="rId17"/>
    <p:sldId id="270" r:id="rId18"/>
    <p:sldId id="274" r:id="rId19"/>
    <p:sldId id="272" r:id="rId20"/>
    <p:sldId id="273" r:id="rId21"/>
    <p:sldId id="275" r:id="rId22"/>
  </p:sldIdLst>
  <p:sldSz cx="9144000" cy="6858000" type="screen4x3"/>
  <p:notesSz cx="6858000" cy="9144000"/>
  <p:defaultTextStyle>
    <a:defPPr>
      <a:defRPr lang="en-US"/>
    </a:defPPr>
    <a:lvl1pPr marL="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7" d="100"/>
          <a:sy n="87" d="100"/>
        </p:scale>
        <p:origin x="1494" y="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10/16/2023</a:t>
            </a:fld>
            <a:endParaRPr lang="en-US" dirty="0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10/16/2023</a:t>
            </a:fld>
            <a:endParaRPr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10/16/2023</a:t>
            </a:fld>
            <a:endParaRPr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10/16/2023</a:t>
            </a:fld>
            <a:endParaRPr lang="en-US" dirty="0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10/16/2023</a:t>
            </a:fld>
            <a:endParaRPr lang="en-US" dirty="0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10/16/2023</a:t>
            </a:fld>
            <a:endParaRPr lang="en-US" dirty="0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10/16/2023</a:t>
            </a:fld>
            <a:endParaRPr lang="en-US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10/16/2023</a:t>
            </a:fld>
            <a:endParaRPr lang="en-US" dirty="0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10/16/2023</a:t>
            </a:fld>
            <a:endParaRPr lang="en-US" dirty="0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10/16/2023</a:t>
            </a:fld>
            <a:endParaRPr lang="en-US" dirty="0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dirty="0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10/16/2023</a:t>
            </a:fld>
            <a:endParaRPr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7EAF463A-BC7C-46EE-9F1E-7F377CCA4891}" type="datetimeFigureOut">
              <a:rPr lang="en-US" smtClean="0"/>
              <a:pPr/>
              <a:t>10/16/2023</a:t>
            </a:fld>
            <a:endParaRPr lang="en-US" dirty="0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93" r:id="rId1"/>
    <p:sldLayoutId id="2147483794" r:id="rId2"/>
    <p:sldLayoutId id="2147483795" r:id="rId3"/>
    <p:sldLayoutId id="2147483796" r:id="rId4"/>
    <p:sldLayoutId id="2147483797" r:id="rId5"/>
    <p:sldLayoutId id="2147483798" r:id="rId6"/>
    <p:sldLayoutId id="2147483799" r:id="rId7"/>
    <p:sldLayoutId id="2147483800" r:id="rId8"/>
    <p:sldLayoutId id="2147483801" r:id="rId9"/>
    <p:sldLayoutId id="2147483802" r:id="rId10"/>
    <p:sldLayoutId id="2147483803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1447800"/>
            <a:ext cx="9144000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Описание развивающей предметно- пространственной среды средней  группы «Бабочки».</a:t>
            </a:r>
            <a:endParaRPr lang="ru-RU" sz="4400" b="1" dirty="0">
              <a:solidFill>
                <a:srgbClr val="FF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124200" y="5334000"/>
            <a:ext cx="6019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2400" b="1" u="sng" dirty="0" smtClean="0">
                <a:latin typeface="Times New Roman" pitchFamily="18" charset="0"/>
                <a:cs typeface="Times New Roman" pitchFamily="18" charset="0"/>
              </a:rPr>
              <a:t>Выполнила: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воспитатель средней группы Орехова  Татьяна Николаевна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IMG_20231004_153721.jpg"/>
          <p:cNvPicPr>
            <a:picLocks noChangeAspect="1"/>
          </p:cNvPicPr>
          <p:nvPr/>
        </p:nvPicPr>
        <p:blipFill>
          <a:blip r:embed="rId2" cstate="print"/>
          <a:srcRect l="10000" r="3333"/>
          <a:stretch>
            <a:fillRect/>
          </a:stretch>
        </p:blipFill>
        <p:spPr>
          <a:xfrm>
            <a:off x="2286000" y="3099288"/>
            <a:ext cx="4343400" cy="3758712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0" y="0"/>
            <a:ext cx="9144000" cy="36625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Содержание в группе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2800" b="1" u="sng" dirty="0" smtClean="0">
                <a:latin typeface="Times New Roman" pitchFamily="18" charset="0"/>
                <a:cs typeface="Times New Roman" pitchFamily="18" charset="0"/>
              </a:rPr>
              <a:t>музыкального уголка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 позволяет укреплять психическое и физическое здоровье малышей, позволяет выявить творческие способности каждого ребенка, развивать эстетический вкус. Уголок оснащен различными музыкальными инструментами, пособиями, дидактическими играми, сборником музыкально-дидактических игр.</a:t>
            </a:r>
          </a:p>
          <a:p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1"/>
            <a:ext cx="9144000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u="sng" dirty="0" smtClean="0">
                <a:latin typeface="Times New Roman" pitchFamily="18" charset="0"/>
                <a:cs typeface="Times New Roman" pitchFamily="18" charset="0"/>
              </a:rPr>
              <a:t>В уголке природы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подобраны дидактические  игры, календари природы и погоды, материал для элементарного труда в природе: лейки, тряпочки, палочки для рыхления. Здесь представлен демонстрационный, дидактический материал о животных, овощах, деревьях, фруктах, о природных  явлениях,  схемы-алгоритмы и т.д. 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Рисунок 2" descr="IMG_20231011_16020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2921000"/>
            <a:ext cx="2952750" cy="3937000"/>
          </a:xfrm>
          <a:prstGeom prst="rect">
            <a:avLst/>
          </a:prstGeom>
        </p:spPr>
      </p:pic>
      <p:pic>
        <p:nvPicPr>
          <p:cNvPr id="5" name="Рисунок 4" descr="IMG_20231011_160153.jpg"/>
          <p:cNvPicPr>
            <a:picLocks noChangeAspect="1"/>
          </p:cNvPicPr>
          <p:nvPr/>
        </p:nvPicPr>
        <p:blipFill>
          <a:blip r:embed="rId3" cstate="print"/>
          <a:srcRect r="7692"/>
          <a:stretch>
            <a:fillRect/>
          </a:stretch>
        </p:blipFill>
        <p:spPr>
          <a:xfrm>
            <a:off x="3200400" y="2895600"/>
            <a:ext cx="2819400" cy="3962400"/>
          </a:xfrm>
          <a:prstGeom prst="rect">
            <a:avLst/>
          </a:prstGeom>
        </p:spPr>
      </p:pic>
      <p:pic>
        <p:nvPicPr>
          <p:cNvPr id="7" name="Рисунок 6" descr="IMG_20231011_155937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248400" y="2921000"/>
            <a:ext cx="2895600" cy="3937000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228600"/>
            <a:ext cx="914400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dirty="0" smtClean="0"/>
              <a:t>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Для мальчиков организованы </a:t>
            </a:r>
            <a:r>
              <a:rPr lang="ru-RU" sz="2800" b="1" u="sng" dirty="0" smtClean="0">
                <a:latin typeface="Times New Roman" pitchFamily="18" charset="0"/>
                <a:cs typeface="Times New Roman" pitchFamily="18" charset="0"/>
              </a:rPr>
              <a:t>сюжетно-ролевые игры  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«Гараж»  (с набором машин, различных видов конструкторов, наборов инструментов), животных.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Рисунок 2" descr="IMG_20221215_140401.jpg"/>
          <p:cNvPicPr>
            <a:picLocks noChangeAspect="1"/>
          </p:cNvPicPr>
          <p:nvPr/>
        </p:nvPicPr>
        <p:blipFill>
          <a:blip r:embed="rId2" cstate="print"/>
          <a:srcRect t="6780" r="6356"/>
          <a:stretch>
            <a:fillRect/>
          </a:stretch>
        </p:blipFill>
        <p:spPr>
          <a:xfrm>
            <a:off x="3886200" y="2286000"/>
            <a:ext cx="5080000" cy="3792760"/>
          </a:xfrm>
          <a:prstGeom prst="rect">
            <a:avLst/>
          </a:prstGeom>
        </p:spPr>
      </p:pic>
      <p:pic>
        <p:nvPicPr>
          <p:cNvPr id="5" name="Рисунок 4" descr="IMG_20231011_124859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28600" y="1905000"/>
            <a:ext cx="3409950" cy="4546600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1"/>
            <a:ext cx="9144000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Для девочек созданы </a:t>
            </a:r>
            <a:r>
              <a:rPr lang="ru-RU" sz="2800" b="1" u="sng" dirty="0" smtClean="0">
                <a:latin typeface="Times New Roman" pitchFamily="18" charset="0"/>
                <a:cs typeface="Times New Roman" pitchFamily="18" charset="0"/>
              </a:rPr>
              <a:t>сюжетно-ролевые игры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«Семья», «Магазин». В центре имеется игрушечная мебель: кухонный шкаф, стол и кресла, коляски , стол – трюмо ( расчески ,фены , пеньюар и другое), куклы , пупсы, одежда для кукол и атрибуты  для реализации игры. 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Рисунок 6" descr="IMG_20231011_160237.jpg"/>
          <p:cNvPicPr>
            <a:picLocks noChangeAspect="1"/>
          </p:cNvPicPr>
          <p:nvPr/>
        </p:nvPicPr>
        <p:blipFill>
          <a:blip r:embed="rId2" cstate="print"/>
          <a:srcRect t="11111" b="6667"/>
          <a:stretch>
            <a:fillRect/>
          </a:stretch>
        </p:blipFill>
        <p:spPr>
          <a:xfrm>
            <a:off x="0" y="2438400"/>
            <a:ext cx="2819399" cy="3581400"/>
          </a:xfrm>
          <a:prstGeom prst="rect">
            <a:avLst/>
          </a:prstGeom>
        </p:spPr>
      </p:pic>
      <p:pic>
        <p:nvPicPr>
          <p:cNvPr id="2050" name="Picture 2" descr="C:\Users\Admin\Pictures\Детсад\фото группы\IMG_20181022_100046.jpg"/>
          <p:cNvPicPr>
            <a:picLocks noChangeAspect="1" noChangeArrowheads="1"/>
          </p:cNvPicPr>
          <p:nvPr/>
        </p:nvPicPr>
        <p:blipFill>
          <a:blip r:embed="rId3" cstate="print"/>
          <a:srcRect l="7512" r="6103" b="9859"/>
          <a:stretch>
            <a:fillRect/>
          </a:stretch>
        </p:blipFill>
        <p:spPr bwMode="auto">
          <a:xfrm>
            <a:off x="2971800" y="2501348"/>
            <a:ext cx="2438400" cy="3392556"/>
          </a:xfrm>
          <a:prstGeom prst="rect">
            <a:avLst/>
          </a:prstGeom>
          <a:noFill/>
        </p:spPr>
      </p:pic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5712"/>
          <a:stretch/>
        </p:blipFill>
        <p:spPr>
          <a:xfrm>
            <a:off x="5648489" y="2534598"/>
            <a:ext cx="3352800" cy="186803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778" r="11600" b="17778"/>
          <a:stretch/>
        </p:blipFill>
        <p:spPr>
          <a:xfrm>
            <a:off x="5582799" y="4610185"/>
            <a:ext cx="3484180" cy="1905000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0" y="0"/>
            <a:ext cx="9144000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u="sng" dirty="0" smtClean="0">
                <a:latin typeface="Times New Roman" pitchFamily="18" charset="0"/>
                <a:cs typeface="Times New Roman" pitchFamily="18" charset="0"/>
              </a:rPr>
              <a:t>Развивающий уголок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оснащен разнообразными играми и пособиями на развитие логики, мышления, внимания. Весь игровой и дидактический материал расположен в доступном для детей месте на открытых полках. Дидактический и игровой материал периодически меняется, вносятся новые, тем стимулируется игровая, познавательная и исследовательская активность детей. 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Рисунок 6" descr="IMG_20231011_155633.jpg"/>
          <p:cNvPicPr>
            <a:picLocks noChangeAspect="1"/>
          </p:cNvPicPr>
          <p:nvPr/>
        </p:nvPicPr>
        <p:blipFill>
          <a:blip r:embed="rId2" cstate="print"/>
          <a:srcRect t="10698" r="3256"/>
          <a:stretch>
            <a:fillRect/>
          </a:stretch>
        </p:blipFill>
        <p:spPr>
          <a:xfrm>
            <a:off x="914400" y="3200400"/>
            <a:ext cx="2971800" cy="3657600"/>
          </a:xfrm>
          <a:prstGeom prst="rect">
            <a:avLst/>
          </a:prstGeom>
        </p:spPr>
      </p:pic>
      <p:pic>
        <p:nvPicPr>
          <p:cNvPr id="8" name="Рисунок 7" descr="IMG_20231011_155637.jpg"/>
          <p:cNvPicPr>
            <a:picLocks noChangeAspect="1"/>
          </p:cNvPicPr>
          <p:nvPr/>
        </p:nvPicPr>
        <p:blipFill>
          <a:blip r:embed="rId3" cstate="print"/>
          <a:srcRect l="4074" t="30000" r="8519" b="14444"/>
          <a:stretch>
            <a:fillRect/>
          </a:stretch>
        </p:blipFill>
        <p:spPr>
          <a:xfrm>
            <a:off x="4343400" y="3429000"/>
            <a:ext cx="4046220" cy="3429000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0" y="1"/>
            <a:ext cx="9144000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u="sng" dirty="0" smtClean="0">
                <a:latin typeface="Times New Roman" pitchFamily="18" charset="0"/>
                <a:cs typeface="Times New Roman" pitchFamily="18" charset="0"/>
              </a:rPr>
              <a:t>Уголок рисования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оснащен необходимым материалом для изобразительной и творческой деятельности детей (альбомы, раскраски, которые меняются в зависимости от темы недели, месяца; трафареты, кисти, краски, карандаши, фломастеры, цветные восковые мелки, пластилин, листы бумаги разной формы и размера,  баночки для воды). 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45" r="6667"/>
          <a:stretch/>
        </p:blipFill>
        <p:spPr>
          <a:xfrm rot="5400000">
            <a:off x="2603676" y="3413302"/>
            <a:ext cx="3736622" cy="3152775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0" y="0"/>
            <a:ext cx="9144000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u="sng" dirty="0" smtClean="0">
                <a:latin typeface="Times New Roman" pitchFamily="18" charset="0"/>
                <a:cs typeface="Times New Roman" pitchFamily="18" charset="0"/>
              </a:rPr>
              <a:t>Уголок патриотического воспитания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способствуют накоплению и расширению представлений детей о стране, крае, посёлке, в котором они проживают.  Уголок оснащён тематическими альбомами, дидактическими играми, наглядными пособиями, символикой нашей страны.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Рисунок 2" descr="IMG_20231011_124751.jpg"/>
          <p:cNvPicPr>
            <a:picLocks noChangeAspect="1"/>
          </p:cNvPicPr>
          <p:nvPr/>
        </p:nvPicPr>
        <p:blipFill>
          <a:blip r:embed="rId2" cstate="print"/>
          <a:srcRect t="11111" r="2593" b="6667"/>
          <a:stretch>
            <a:fillRect/>
          </a:stretch>
        </p:blipFill>
        <p:spPr>
          <a:xfrm>
            <a:off x="0" y="3276600"/>
            <a:ext cx="2667000" cy="3581400"/>
          </a:xfrm>
          <a:prstGeom prst="rect">
            <a:avLst/>
          </a:prstGeom>
        </p:spPr>
      </p:pic>
      <p:pic>
        <p:nvPicPr>
          <p:cNvPr id="4" name="Рисунок 3" descr="IMG_20231011_154958.jpg"/>
          <p:cNvPicPr>
            <a:picLocks noChangeAspect="1"/>
          </p:cNvPicPr>
          <p:nvPr/>
        </p:nvPicPr>
        <p:blipFill>
          <a:blip r:embed="rId3" cstate="print"/>
          <a:srcRect l="8219" r="11301"/>
          <a:stretch>
            <a:fillRect/>
          </a:stretch>
        </p:blipFill>
        <p:spPr>
          <a:xfrm>
            <a:off x="6146800" y="3429000"/>
            <a:ext cx="2997200" cy="3048000"/>
          </a:xfrm>
          <a:prstGeom prst="rect">
            <a:avLst/>
          </a:prstGeom>
        </p:spPr>
      </p:pic>
      <p:pic>
        <p:nvPicPr>
          <p:cNvPr id="6" name="Рисунок 5" descr="IMG_20231011_155159.jpg"/>
          <p:cNvPicPr>
            <a:picLocks noChangeAspect="1"/>
          </p:cNvPicPr>
          <p:nvPr/>
        </p:nvPicPr>
        <p:blipFill>
          <a:blip r:embed="rId4" cstate="print"/>
          <a:srcRect t="11111" b="5556"/>
          <a:stretch>
            <a:fillRect/>
          </a:stretch>
        </p:blipFill>
        <p:spPr>
          <a:xfrm>
            <a:off x="2743200" y="3810000"/>
            <a:ext cx="3352800" cy="2581835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1"/>
            <a:ext cx="9144000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u="sng" dirty="0" smtClean="0">
                <a:latin typeface="Times New Roman" pitchFamily="18" charset="0"/>
                <a:cs typeface="Times New Roman" pitchFamily="18" charset="0"/>
              </a:rPr>
              <a:t>В книжном уголке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представлены книги в соответствии с программой и тематическим планированием. Уголок создан для  формирования навыков восприятия  художественной литературы, умения общаться с книгой, расширения  кругозора об окружающем мире. Книги подобраны по программе и возрасту детей.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Рисунок 2" descr="IMG_20230925_091703.jpg"/>
          <p:cNvPicPr>
            <a:picLocks noChangeAspect="1"/>
          </p:cNvPicPr>
          <p:nvPr/>
        </p:nvPicPr>
        <p:blipFill>
          <a:blip r:embed="rId2" cstate="print"/>
          <a:srcRect t="5357"/>
          <a:stretch>
            <a:fillRect/>
          </a:stretch>
        </p:blipFill>
        <p:spPr>
          <a:xfrm>
            <a:off x="2667000" y="2819400"/>
            <a:ext cx="3486150" cy="4038600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0" y="0"/>
            <a:ext cx="91440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В группе оформлен </a:t>
            </a:r>
            <a:r>
              <a:rPr lang="ru-RU" sz="2400" b="1" u="sng" dirty="0" smtClean="0">
                <a:latin typeface="Times New Roman" pitchFamily="18" charset="0"/>
                <a:cs typeface="Times New Roman" pitchFamily="18" charset="0"/>
              </a:rPr>
              <a:t>уголок дежурства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для приобщения детей к труду. Чтобы научить детей самостоятельно выполнить обязанности дежурных уголок оснащен схемой дежурств, алгоритмом сервировки стола и графиком дежурных.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IMG_20230925_09160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33400" y="1752600"/>
            <a:ext cx="3638550" cy="4851400"/>
          </a:xfrm>
          <a:prstGeom prst="rect">
            <a:avLst/>
          </a:prstGeom>
        </p:spPr>
      </p:pic>
      <p:pic>
        <p:nvPicPr>
          <p:cNvPr id="3074" name="Picture 2" descr="C:\Users\Admin\Pictures\Детсад\фото группы\IMG_20181022_100648.jpg"/>
          <p:cNvPicPr>
            <a:picLocks noChangeAspect="1" noChangeArrowheads="1"/>
          </p:cNvPicPr>
          <p:nvPr/>
        </p:nvPicPr>
        <p:blipFill>
          <a:blip r:embed="rId3" cstate="print">
            <a:lum contrast="10000"/>
          </a:blip>
          <a:srcRect l="53535" t="24579" r="5051"/>
          <a:stretch>
            <a:fillRect/>
          </a:stretch>
        </p:blipFill>
        <p:spPr bwMode="auto">
          <a:xfrm>
            <a:off x="4724400" y="1981200"/>
            <a:ext cx="3124200" cy="42672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304800" y="152400"/>
            <a:ext cx="82296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u="sng" dirty="0" smtClean="0">
                <a:latin typeface="Times New Roman" pitchFamily="18" charset="0"/>
                <a:cs typeface="Times New Roman" pitchFamily="18" charset="0"/>
              </a:rPr>
              <a:t>Уголок для родителей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оснащён красочной и доступной информацией, которая меняется в зависимости от темы недели и месяца.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Рисунок 2" descr="IMG_20231011_160707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524000" y="1981200"/>
            <a:ext cx="6172200" cy="462915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04800" y="228600"/>
            <a:ext cx="8610600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u="sng" dirty="0" smtClean="0">
                <a:latin typeface="Times New Roman" pitchFamily="18" charset="0"/>
                <a:cs typeface="Times New Roman" pitchFamily="18" charset="0"/>
              </a:rPr>
              <a:t>Развивающая предметно- пространственная среда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группы спроектирована в соответствии с образовательной программой дошкольного образования, реализуемой в МБДОУ. Созданы условия реализации образовательных областей: социально-коммуникативное развитие; познавательное развитие; речевое развитие; художественно- эстетическое развитие; физическое развитие. РППС оборудована с учетом возрастных особенностей детей дошкольного возраста. Все элементы среды связаны между собой по содержанию художественному решению. Мебель подобрана по росту и возрасту детей.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609600" y="228600"/>
            <a:ext cx="79248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В нашей группе оформлены </a:t>
            </a:r>
            <a:r>
              <a:rPr lang="ru-RU" sz="2800" b="1" u="sng" dirty="0" smtClean="0">
                <a:latin typeface="Times New Roman" pitchFamily="18" charset="0"/>
                <a:cs typeface="Times New Roman" pitchFamily="18" charset="0"/>
              </a:rPr>
              <a:t>выставки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рисунков, аппликации и лепки. Всё красочно, доступно для просмотра родителям и детям.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Рисунок 2" descr="IMG_20231011_160511.jpg"/>
          <p:cNvPicPr>
            <a:picLocks noChangeAspect="1"/>
          </p:cNvPicPr>
          <p:nvPr/>
        </p:nvPicPr>
        <p:blipFill>
          <a:blip r:embed="rId2" cstate="print"/>
          <a:srcRect r="625" b="10000"/>
          <a:stretch>
            <a:fillRect/>
          </a:stretch>
        </p:blipFill>
        <p:spPr>
          <a:xfrm>
            <a:off x="0" y="2590800"/>
            <a:ext cx="4936067" cy="3352800"/>
          </a:xfrm>
          <a:prstGeom prst="rect">
            <a:avLst/>
          </a:prstGeom>
        </p:spPr>
      </p:pic>
      <p:pic>
        <p:nvPicPr>
          <p:cNvPr id="5" name="Рисунок 4" descr="IMG_20230426_10093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257800" y="2133600"/>
            <a:ext cx="3314700" cy="4419600"/>
          </a:xfrm>
          <a:prstGeom prst="rect">
            <a:avLst/>
          </a:prstGeo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685800" y="2209800"/>
            <a:ext cx="8037493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Спасибо за внимание!!!</a:t>
            </a:r>
            <a:endParaRPr lang="ru-RU" sz="5400" b="1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3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609600"/>
            <a:ext cx="9144000" cy="40318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u="sng" dirty="0" smtClean="0">
                <a:latin typeface="Times New Roman" pitchFamily="18" charset="0"/>
                <a:cs typeface="Times New Roman" pitchFamily="18" charset="0"/>
              </a:rPr>
              <a:t>Предметно – развивающая среда 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группы способствует развитию у детей познавательного интереса. Окружающая обстановка безопасна для детей, соответствует санитарно – гигиеническим требованиям, правилам пожарной безопасности. РППС обеспечивает возможность общения и совместной деятельности детей и взрослых, двигательной активности детей. 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0"/>
            <a:ext cx="9144000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u="sng" dirty="0" smtClean="0">
                <a:latin typeface="Times New Roman" pitchFamily="18" charset="0"/>
                <a:cs typeface="Times New Roman" pitchFamily="18" charset="0"/>
              </a:rPr>
              <a:t>В математическом уголке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находится необходимый материал для формирования элементарных  математических  представлений. Это счетный материал, дидактические  игры на логику, форму, цвет, временно-пространственные отношения, демонстрационный материал.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 descr="IMG_20231011_12495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3352800"/>
            <a:ext cx="4343400" cy="3257550"/>
          </a:xfrm>
          <a:prstGeom prst="rect">
            <a:avLst/>
          </a:prstGeom>
        </p:spPr>
      </p:pic>
      <p:pic>
        <p:nvPicPr>
          <p:cNvPr id="6" name="Рисунок 5" descr="IMG_20231011_160343.jpg"/>
          <p:cNvPicPr>
            <a:picLocks noChangeAspect="1"/>
          </p:cNvPicPr>
          <p:nvPr/>
        </p:nvPicPr>
        <p:blipFill>
          <a:blip r:embed="rId3" cstate="print"/>
          <a:srcRect l="3226" b="20968"/>
          <a:stretch>
            <a:fillRect/>
          </a:stretch>
        </p:blipFill>
        <p:spPr>
          <a:xfrm>
            <a:off x="4416492" y="3505200"/>
            <a:ext cx="4727508" cy="2895599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0"/>
            <a:ext cx="9144000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u="sng" dirty="0" smtClean="0">
                <a:latin typeface="Times New Roman" pitchFamily="18" charset="0"/>
                <a:cs typeface="Times New Roman" pitchFamily="18" charset="0"/>
              </a:rPr>
              <a:t>Уголок «</a:t>
            </a:r>
            <a:r>
              <a:rPr lang="ru-RU" sz="2800" b="1" u="sng" dirty="0" err="1" smtClean="0">
                <a:latin typeface="Times New Roman" pitchFamily="18" charset="0"/>
                <a:cs typeface="Times New Roman" pitchFamily="18" charset="0"/>
              </a:rPr>
              <a:t>Речевичок</a:t>
            </a:r>
            <a:r>
              <a:rPr lang="ru-RU" sz="2800" b="1" u="sng" dirty="0" smtClean="0">
                <a:latin typeface="Times New Roman" pitchFamily="18" charset="0"/>
                <a:cs typeface="Times New Roman" pitchFamily="18" charset="0"/>
              </a:rPr>
              <a:t>»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создан с целью всестороннего развития речи наших воспитанников и оснащен речевыми и словесными играми, комплексами пальчиковых и артикуляционных гимнастик, дидактическими играми.</a:t>
            </a:r>
            <a:endParaRPr lang="ru-RU" sz="2800" dirty="0"/>
          </a:p>
        </p:txBody>
      </p:sp>
      <p:pic>
        <p:nvPicPr>
          <p:cNvPr id="5" name="Рисунок 4" descr="IMG_20231011_16044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447800" y="1981200"/>
            <a:ext cx="6172200" cy="462915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0"/>
            <a:ext cx="9144000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u="sng" dirty="0" smtClean="0">
                <a:latin typeface="Times New Roman" pitchFamily="18" charset="0"/>
                <a:cs typeface="Times New Roman" pitchFamily="18" charset="0"/>
              </a:rPr>
              <a:t>Уголок ПДД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содержит необходимый по возрасту материал для изучения и формирования навыков безопасного поведения детей на улице и дома. Содержит наглядно-демонстрационный материалы, дидактические игры.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Рисунок 2" descr="IMG_20221222_14431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81000" y="2438400"/>
            <a:ext cx="3314700" cy="4419600"/>
          </a:xfrm>
          <a:prstGeom prst="rect">
            <a:avLst/>
          </a:prstGeom>
        </p:spPr>
      </p:pic>
      <p:pic>
        <p:nvPicPr>
          <p:cNvPr id="5" name="Рисунок 4" descr="Рисунок1.jpg"/>
          <p:cNvPicPr>
            <a:picLocks noChangeAspect="1"/>
          </p:cNvPicPr>
          <p:nvPr/>
        </p:nvPicPr>
        <p:blipFill>
          <a:blip r:embed="rId3" cstate="print"/>
          <a:srcRect t="9422" b="2638"/>
          <a:stretch>
            <a:fillRect/>
          </a:stretch>
        </p:blipFill>
        <p:spPr>
          <a:xfrm>
            <a:off x="4800600" y="2362200"/>
            <a:ext cx="3314047" cy="4495800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IMG_20231011_124737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09600" y="2794000"/>
            <a:ext cx="3124200" cy="4064000"/>
          </a:xfrm>
          <a:prstGeom prst="rect">
            <a:avLst/>
          </a:prstGeom>
        </p:spPr>
      </p:pic>
      <p:pic>
        <p:nvPicPr>
          <p:cNvPr id="5" name="Рисунок 4" descr="IMG_20231011_124733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305300" y="2743200"/>
            <a:ext cx="3086100" cy="4114800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0" y="0"/>
            <a:ext cx="8991600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u="sng" dirty="0" smtClean="0">
                <a:latin typeface="Times New Roman" pitchFamily="18" charset="0"/>
                <a:cs typeface="Times New Roman" pitchFamily="18" charset="0"/>
              </a:rPr>
              <a:t>Уголок пожарной безопасности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содержит информацию о том, как действовать при возникновении огня. Наглядный материал поможет ребенку выучить наизусть телефон для вызова пожарных. Как не паниковать и правильно вести себя в опасной ситуации. В уголке имеются дидактические игры, стихи, загадки,  иллюстрации по ПБ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0"/>
            <a:ext cx="9144000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u="sng" dirty="0" smtClean="0">
                <a:latin typeface="Times New Roman" pitchFamily="18" charset="0"/>
                <a:cs typeface="Times New Roman" pitchFamily="18" charset="0"/>
              </a:rPr>
              <a:t>Спортивный </a:t>
            </a:r>
            <a:r>
              <a:rPr lang="ru-RU" sz="2400" b="1" u="sng" dirty="0" err="1" smtClean="0">
                <a:latin typeface="Times New Roman" pitchFamily="18" charset="0"/>
                <a:cs typeface="Times New Roman" pitchFamily="18" charset="0"/>
              </a:rPr>
              <a:t>голок</a:t>
            </a:r>
            <a:r>
              <a:rPr lang="ru-RU" sz="2400" b="1" u="sng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предназначен для развития двигательной активности воспитанников, закаливающих упражнений. Уголок оснащен массажными ковриками, мешочками для метания, мячами разной величины и фактуры, наборами кеглей, нестандартным оборудованием: «Моталки», «Султанчики», массажные перчатки, «Ветерок в бутылке», «Солнышко»(прыжки), эспандеры, гантели, гиря, корзина для метания мячей, «Футбол» (дыхание), кубики с иллюстрированными комплексами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общеразвивающими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упражнениями . 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 descr="IMG_20180903_17133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3429000"/>
            <a:ext cx="4419600" cy="3429000"/>
          </a:xfrm>
          <a:prstGeom prst="rect">
            <a:avLst/>
          </a:prstGeom>
        </p:spPr>
      </p:pic>
      <p:pic>
        <p:nvPicPr>
          <p:cNvPr id="6" name="Рисунок 5" descr="IMG_20181029_142626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724400" y="3429000"/>
            <a:ext cx="4419600" cy="3429000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0"/>
            <a:ext cx="9144000" cy="29546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Для развития </a:t>
            </a:r>
            <a:r>
              <a:rPr lang="ru-RU" sz="2800" b="1" u="sng" dirty="0" smtClean="0">
                <a:latin typeface="Times New Roman" pitchFamily="18" charset="0"/>
                <a:cs typeface="Times New Roman" pitchFamily="18" charset="0"/>
              </a:rPr>
              <a:t>театрализованной деятельности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в группе изготовлены и собраны различные виды театров: кукольный, пальчиковый, настольный – плоскостной, картонный, на  фланелеграфе. Совместно с родителями пополняем атрибуты и пособия для развития творческого воображения детей.</a:t>
            </a:r>
          </a:p>
          <a:p>
            <a:r>
              <a:rPr lang="ru-RU" dirty="0" smtClean="0"/>
              <a:t> </a:t>
            </a:r>
            <a:endParaRPr lang="ru-RU" dirty="0"/>
          </a:p>
        </p:txBody>
      </p:sp>
      <p:pic>
        <p:nvPicPr>
          <p:cNvPr id="3" name="Рисунок 2" descr="IMG_20231012_15580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775200" y="3124200"/>
            <a:ext cx="4368800" cy="3276600"/>
          </a:xfrm>
          <a:prstGeom prst="rect">
            <a:avLst/>
          </a:prstGeom>
        </p:spPr>
      </p:pic>
      <p:pic>
        <p:nvPicPr>
          <p:cNvPr id="5" name="Рисунок 4" descr="Screenshot_2023-10-15-21-20-43-236_com.wildberries.ru.jpg"/>
          <p:cNvPicPr>
            <a:picLocks noChangeAspect="1"/>
          </p:cNvPicPr>
          <p:nvPr/>
        </p:nvPicPr>
        <p:blipFill>
          <a:blip r:embed="rId3" cstate="print"/>
          <a:srcRect t="38765" r="5041" b="37778"/>
          <a:stretch>
            <a:fillRect/>
          </a:stretch>
        </p:blipFill>
        <p:spPr>
          <a:xfrm>
            <a:off x="0" y="3505200"/>
            <a:ext cx="4670854" cy="2743200"/>
          </a:xfrm>
          <a:prstGeom prst="rect">
            <a:avLst/>
          </a:prstGeom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Метро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414</TotalTime>
  <Words>761</Words>
  <Application>Microsoft Office PowerPoint</Application>
  <PresentationFormat>Экран (4:3)</PresentationFormat>
  <Paragraphs>24</Paragraphs>
  <Slides>21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6" baseType="lpstr">
      <vt:lpstr>Franklin Gothic Book</vt:lpstr>
      <vt:lpstr>Franklin Gothic Medium</vt:lpstr>
      <vt:lpstr>Times New Roman</vt:lpstr>
      <vt:lpstr>Wingdings 2</vt:lpstr>
      <vt:lpstr>Трек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Пользователь Windows</cp:lastModifiedBy>
  <cp:revision>44</cp:revision>
  <dcterms:created xsi:type="dcterms:W3CDTF">2018-12-02T16:57:29Z</dcterms:created>
  <dcterms:modified xsi:type="dcterms:W3CDTF">2023-10-16T02:36:31Z</dcterms:modified>
</cp:coreProperties>
</file>